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4" r:id="rId8"/>
    <p:sldId id="263" r:id="rId9"/>
    <p:sldId id="265" r:id="rId10"/>
    <p:sldId id="288" r:id="rId11"/>
    <p:sldId id="264" r:id="rId12"/>
    <p:sldId id="285" r:id="rId13"/>
    <p:sldId id="266" r:id="rId14"/>
    <p:sldId id="271" r:id="rId15"/>
    <p:sldId id="269" r:id="rId16"/>
    <p:sldId id="268" r:id="rId17"/>
    <p:sldId id="267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8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9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9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3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0417-74B0-4A17-B74B-22415C34C46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8ADB-A2B5-463F-9268-426E51DA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Do Now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Grab a whiteboard.</a:t>
            </a:r>
          </a:p>
          <a:p>
            <a:r>
              <a:rPr lang="en-US" sz="4800" dirty="0" smtClean="0"/>
              <a:t>Take out your notes, a pencil and a calculator.</a:t>
            </a:r>
          </a:p>
          <a:p>
            <a:r>
              <a:rPr lang="en-US" sz="4800" dirty="0" smtClean="0"/>
              <a:t>Draw a periodic trend around a PTE.</a:t>
            </a:r>
          </a:p>
          <a:p>
            <a:r>
              <a:rPr lang="en-US" sz="4800" dirty="0" smtClean="0"/>
              <a:t>Label it with the atomic property.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743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Valance Electrons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electrons on the outer most energy level of an atom.</a:t>
            </a:r>
          </a:p>
          <a:p>
            <a:r>
              <a:rPr lang="en-US" sz="4800" dirty="0" smtClean="0"/>
              <a:t>Determine bonding behavior.</a:t>
            </a:r>
          </a:p>
          <a:p>
            <a:r>
              <a:rPr lang="en-US" sz="4800" dirty="0" smtClean="0"/>
              <a:t>Only s </a:t>
            </a:r>
            <a:r>
              <a:rPr lang="en-US" sz="4800" b="1" dirty="0" smtClean="0"/>
              <a:t>and</a:t>
            </a:r>
            <a:r>
              <a:rPr lang="en-US" sz="4800" dirty="0" smtClean="0"/>
              <a:t> p orbitals matter for this.</a:t>
            </a:r>
          </a:p>
          <a:p>
            <a:r>
              <a:rPr lang="en-US" sz="4800" dirty="0" smtClean="0"/>
              <a:t>How many in:   </a:t>
            </a:r>
            <a:r>
              <a:rPr lang="en-US" sz="4800" dirty="0" err="1" smtClean="0"/>
              <a:t>Pb</a:t>
            </a:r>
            <a:r>
              <a:rPr lang="en-US" sz="4800" dirty="0" smtClean="0"/>
              <a:t>	Se		Rn		</a:t>
            </a:r>
            <a:r>
              <a:rPr lang="en-US" sz="4800" dirty="0" err="1" smtClean="0"/>
              <a:t>Md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846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Orbital Notation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Pauli Exclusion:</a:t>
            </a:r>
          </a:p>
          <a:p>
            <a:r>
              <a:rPr lang="en-US" sz="4800" dirty="0" smtClean="0"/>
              <a:t>Hun’s Rule: </a:t>
            </a:r>
          </a:p>
          <a:p>
            <a:r>
              <a:rPr lang="en-US" sz="4800" dirty="0" smtClean="0"/>
              <a:t>Write the Orbital Notation</a:t>
            </a:r>
          </a:p>
          <a:p>
            <a:r>
              <a:rPr lang="en-US" sz="4800" dirty="0" smtClean="0"/>
              <a:t>S</a:t>
            </a:r>
          </a:p>
          <a:p>
            <a:r>
              <a:rPr lang="en-US" sz="4800" dirty="0" smtClean="0"/>
              <a:t>Na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679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What’s Wrong? Pauli, </a:t>
            </a:r>
            <a:r>
              <a:rPr lang="en-US" sz="6000" dirty="0" err="1" smtClean="0"/>
              <a:t>Hund</a:t>
            </a:r>
            <a:r>
              <a:rPr lang="en-US" sz="6000" dirty="0"/>
              <a:t> </a:t>
            </a:r>
            <a:r>
              <a:rPr lang="en-US" sz="6000" dirty="0" smtClean="0"/>
              <a:t>or Both?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480" y="1690688"/>
            <a:ext cx="8159039" cy="44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C=</a:t>
            </a:r>
            <a:r>
              <a:rPr lang="en-US" sz="6000" dirty="0" err="1" smtClean="0">
                <a:effectLst/>
              </a:rPr>
              <a:t>λv</a:t>
            </a:r>
            <a:r>
              <a:rPr lang="en-US" sz="6000" dirty="0" smtClean="0">
                <a:effectLst/>
              </a:rPr>
              <a:t>   and    E=</a:t>
            </a:r>
            <a:r>
              <a:rPr lang="en-US" sz="6000" dirty="0" err="1" smtClean="0">
                <a:effectLst/>
              </a:rPr>
              <a:t>hv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C-constant=2.998x10^8m/s</a:t>
            </a:r>
          </a:p>
          <a:p>
            <a:r>
              <a:rPr lang="en-US" sz="4800" dirty="0" smtClean="0">
                <a:effectLst/>
              </a:rPr>
              <a:t>λ-wavelength in meters</a:t>
            </a:r>
          </a:p>
          <a:p>
            <a:r>
              <a:rPr lang="en-US" sz="4800" dirty="0" smtClean="0">
                <a:effectLst/>
              </a:rPr>
              <a:t>v-frequency in Hertz or 1/s </a:t>
            </a:r>
          </a:p>
          <a:p>
            <a:r>
              <a:rPr lang="en-US" sz="4800" dirty="0" smtClean="0"/>
              <a:t>E-energy in joules</a:t>
            </a:r>
          </a:p>
          <a:p>
            <a:r>
              <a:rPr lang="en-US" sz="4800" dirty="0" smtClean="0"/>
              <a:t>h-Plank constant=6.626js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303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Tips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Make sure that the wavelength is in meters before starting calculations.</a:t>
            </a:r>
          </a:p>
          <a:p>
            <a:r>
              <a:rPr lang="en-US" sz="4800" dirty="0" smtClean="0"/>
              <a:t>Write </a:t>
            </a:r>
            <a:r>
              <a:rPr lang="en-US" sz="4800" dirty="0" err="1" smtClean="0"/>
              <a:t>knowns</a:t>
            </a:r>
            <a:r>
              <a:rPr lang="en-US" sz="4800" dirty="0" smtClean="0"/>
              <a:t>, unknown, equations, algebra, plug in numbers.</a:t>
            </a:r>
          </a:p>
          <a:p>
            <a:r>
              <a:rPr lang="en-US" sz="4800" dirty="0" smtClean="0"/>
              <a:t>LABLE ANSWER WITH UNITS.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102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of a wave is 2x10^(-22)j.  What is the frequency of the wave?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7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The wavelength of a wave is 3x10^(-6).  What is it’s energy?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878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Bohr Model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Electrons orbit the nucleus.</a:t>
            </a:r>
          </a:p>
          <a:p>
            <a:r>
              <a:rPr lang="en-US" sz="4800" dirty="0" smtClean="0"/>
              <a:t>Orbits are the energy levels.</a:t>
            </a:r>
          </a:p>
          <a:p>
            <a:r>
              <a:rPr lang="en-US" sz="4800" dirty="0" smtClean="0"/>
              <a:t>Draw the Bohr Model for K.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638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Schrödinger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Orbitals, not orbits.</a:t>
            </a:r>
          </a:p>
          <a:p>
            <a:r>
              <a:rPr lang="en-US" sz="4800" dirty="0" smtClean="0"/>
              <a:t>e- has a 90% chance of being found in an orbital.</a:t>
            </a:r>
          </a:p>
          <a:p>
            <a:r>
              <a:rPr lang="en-US" sz="4800" dirty="0" smtClean="0"/>
              <a:t>Each orbital has 1 box in orbital notation, occupied by up to 2 electrons.</a:t>
            </a:r>
          </a:p>
          <a:p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53914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Trends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See p. 178 for formal trends.</a:t>
            </a:r>
          </a:p>
          <a:p>
            <a:r>
              <a:rPr lang="en-US" sz="4800" dirty="0" smtClean="0"/>
              <a:t>View the class from above (in your head)</a:t>
            </a:r>
          </a:p>
          <a:p>
            <a:r>
              <a:rPr lang="en-US" sz="4800" dirty="0" smtClean="0"/>
              <a:t>There is a trend in the way that you, the students are arranged.</a:t>
            </a:r>
          </a:p>
          <a:p>
            <a:r>
              <a:rPr lang="en-US" sz="4800" dirty="0" smtClean="0"/>
              <a:t>Get up and talk to people and figure it out.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689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Review 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 have selected the parts of Ch. 5 and Ch. 6 that I believe we should review the most.</a:t>
            </a:r>
          </a:p>
          <a:p>
            <a:r>
              <a:rPr lang="en-US" sz="4800" dirty="0" smtClean="0"/>
              <a:t>Take notes and use the whiteboards to practice too.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6818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Front Board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		Door	Mr. B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	Windows				Windows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206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Atomic Radius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" y="1690688"/>
            <a:ext cx="6720840" cy="4211026"/>
          </a:xfrm>
        </p:spPr>
      </p:pic>
    </p:spTree>
    <p:extLst>
      <p:ext uri="{BB962C8B-B14F-4D97-AF65-F5344CB8AC3E}">
        <p14:creationId xmlns:p14="http://schemas.microsoft.com/office/powerpoint/2010/main" val="84154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Ionization Energy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66" y="1690688"/>
            <a:ext cx="6752067" cy="4230592"/>
          </a:xfrm>
        </p:spPr>
      </p:pic>
    </p:spTree>
    <p:extLst>
      <p:ext uri="{BB962C8B-B14F-4D97-AF65-F5344CB8AC3E}">
        <p14:creationId xmlns:p14="http://schemas.microsoft.com/office/powerpoint/2010/main" val="294731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Electronegativity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11" y="1690688"/>
            <a:ext cx="6793177" cy="4256350"/>
          </a:xfrm>
        </p:spPr>
      </p:pic>
    </p:spTree>
    <p:extLst>
      <p:ext uri="{BB962C8B-B14F-4D97-AF65-F5344CB8AC3E}">
        <p14:creationId xmlns:p14="http://schemas.microsoft.com/office/powerpoint/2010/main" val="416515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Density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72" y="1690688"/>
            <a:ext cx="6484855" cy="4063167"/>
          </a:xfrm>
        </p:spPr>
      </p:pic>
    </p:spTree>
    <p:extLst>
      <p:ext uri="{BB962C8B-B14F-4D97-AF65-F5344CB8AC3E}">
        <p14:creationId xmlns:p14="http://schemas.microsoft.com/office/powerpoint/2010/main" val="99587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Melting/Boiling Point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14" y="1690688"/>
            <a:ext cx="6340972" cy="3973015"/>
          </a:xfrm>
        </p:spPr>
      </p:pic>
    </p:spTree>
    <p:extLst>
      <p:ext uri="{BB962C8B-B14F-4D97-AF65-F5344CB8AC3E}">
        <p14:creationId xmlns:p14="http://schemas.microsoft.com/office/powerpoint/2010/main" val="371562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Metals, Non-Metals &amp; Metalloids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7" y="1848644"/>
            <a:ext cx="72104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Groups of the PTE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61" y="1833977"/>
            <a:ext cx="8188277" cy="4882356"/>
          </a:xfrm>
        </p:spPr>
      </p:pic>
    </p:spTree>
    <p:extLst>
      <p:ext uri="{BB962C8B-B14F-4D97-AF65-F5344CB8AC3E}">
        <p14:creationId xmlns:p14="http://schemas.microsoft.com/office/powerpoint/2010/main" val="41051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Elements with a non-neutral charge.</a:t>
            </a:r>
          </a:p>
          <a:p>
            <a:r>
              <a:rPr lang="en-US" sz="4800" dirty="0" err="1" smtClean="0"/>
              <a:t>Cations</a:t>
            </a:r>
            <a:r>
              <a:rPr lang="en-US" sz="4800" dirty="0" smtClean="0"/>
              <a:t>-positive charge</a:t>
            </a:r>
          </a:p>
          <a:p>
            <a:r>
              <a:rPr lang="en-US" sz="4800" dirty="0" smtClean="0"/>
              <a:t>Anions-negative charge</a:t>
            </a:r>
          </a:p>
          <a:p>
            <a:r>
              <a:rPr lang="en-US" sz="4800" dirty="0" smtClean="0"/>
              <a:t>Groups have (for the most part) the same ionization charges.  Why?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2756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Identify the Ion’s Charge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Charge of an alkaline earth metal:</a:t>
            </a:r>
          </a:p>
          <a:p>
            <a:r>
              <a:rPr lang="en-US" sz="4800" dirty="0" smtClean="0"/>
              <a:t>Charge of a halogen:</a:t>
            </a:r>
          </a:p>
          <a:p>
            <a:r>
              <a:rPr lang="en-US" sz="4800" dirty="0" smtClean="0"/>
              <a:t>Electron configuration of an ionized sodium atom: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863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Key Concepts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Orbitals</a:t>
            </a:r>
          </a:p>
          <a:p>
            <a:r>
              <a:rPr lang="en-US" sz="4800" dirty="0" smtClean="0"/>
              <a:t>Energy Levels</a:t>
            </a:r>
          </a:p>
          <a:p>
            <a:r>
              <a:rPr lang="en-US" sz="4800" dirty="0" smtClean="0"/>
              <a:t>Electron Configurations</a:t>
            </a:r>
          </a:p>
          <a:p>
            <a:r>
              <a:rPr lang="en-US" sz="4800" dirty="0" smtClean="0"/>
              <a:t>Orbital Notations</a:t>
            </a:r>
          </a:p>
          <a:p>
            <a:r>
              <a:rPr lang="en-US" sz="4800" dirty="0" smtClean="0"/>
              <a:t>C=</a:t>
            </a:r>
            <a:r>
              <a:rPr lang="en-US" sz="4800" dirty="0" err="1" smtClean="0">
                <a:effectLst/>
              </a:rPr>
              <a:t>λv</a:t>
            </a:r>
            <a:r>
              <a:rPr lang="en-US" sz="4800" dirty="0" smtClean="0">
                <a:effectLst/>
              </a:rPr>
              <a:t>   and    E=</a:t>
            </a:r>
            <a:r>
              <a:rPr lang="en-US" sz="4800" dirty="0" err="1" smtClean="0">
                <a:effectLst/>
              </a:rPr>
              <a:t>hv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2659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 I didn’t address???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40" y="1690688"/>
            <a:ext cx="6606519" cy="4954889"/>
          </a:xfrm>
        </p:spPr>
      </p:pic>
    </p:spTree>
    <p:extLst>
      <p:ext uri="{BB962C8B-B14F-4D97-AF65-F5344CB8AC3E}">
        <p14:creationId xmlns:p14="http://schemas.microsoft.com/office/powerpoint/2010/main" val="1686197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 wave has an energy of 3.7x10^(-18)m.  Where is it on the </a:t>
            </a:r>
            <a:r>
              <a:rPr lang="en-US" sz="4800" smtClean="0"/>
              <a:t>electromagnetic spectrum?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73270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Key Concepts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Bohr and Schrodinger Models</a:t>
            </a:r>
          </a:p>
          <a:p>
            <a:r>
              <a:rPr lang="en-US" sz="4800" dirty="0" smtClean="0"/>
              <a:t>Metals, Non-Metals &amp; Metalloids</a:t>
            </a:r>
          </a:p>
          <a:p>
            <a:r>
              <a:rPr lang="en-US" sz="4800" dirty="0" smtClean="0"/>
              <a:t>Groups of the PTE</a:t>
            </a:r>
          </a:p>
          <a:p>
            <a:r>
              <a:rPr lang="en-US" sz="4800" dirty="0" smtClean="0"/>
              <a:t>Ions-Groups, </a:t>
            </a:r>
            <a:r>
              <a:rPr lang="en-US" sz="4800" dirty="0" err="1" smtClean="0"/>
              <a:t>cations</a:t>
            </a:r>
            <a:r>
              <a:rPr lang="en-US" sz="4800" dirty="0" smtClean="0"/>
              <a:t> vs. anions</a:t>
            </a:r>
          </a:p>
          <a:p>
            <a:r>
              <a:rPr lang="en-US" sz="4800" dirty="0" smtClean="0"/>
              <a:t>Periodic Trends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802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prstClr val="black"/>
                </a:solidFill>
              </a:rPr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Pauli Exclusion Principle</a:t>
            </a:r>
          </a:p>
          <a:p>
            <a:r>
              <a:rPr lang="en-US" sz="4800" dirty="0" err="1" smtClean="0"/>
              <a:t>Hund’s</a:t>
            </a:r>
            <a:r>
              <a:rPr lang="en-US" sz="4800" dirty="0" smtClean="0"/>
              <a:t> Rule</a:t>
            </a:r>
          </a:p>
          <a:p>
            <a:r>
              <a:rPr lang="en-US" sz="4800" dirty="0" err="1" smtClean="0"/>
              <a:t>Aufbau</a:t>
            </a:r>
            <a:r>
              <a:rPr lang="en-US" sz="4800" dirty="0" smtClean="0"/>
              <a:t> Principle</a:t>
            </a:r>
          </a:p>
          <a:p>
            <a:r>
              <a:rPr lang="en-US" sz="4800" dirty="0" smtClean="0"/>
              <a:t>Emission Spectra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57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Orbitals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There are 4 e- blocks:</a:t>
            </a:r>
          </a:p>
          <a:p>
            <a:r>
              <a:rPr lang="en-US" sz="4800" dirty="0" smtClean="0"/>
              <a:t>How many orbitals are in each?</a:t>
            </a:r>
          </a:p>
          <a:p>
            <a:r>
              <a:rPr lang="en-US" sz="4800" dirty="0" smtClean="0"/>
              <a:t>What to they look like?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482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Energy Levels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Think rings of the Bohr Model.</a:t>
            </a:r>
          </a:p>
          <a:p>
            <a:r>
              <a:rPr lang="en-US" sz="4800" dirty="0" smtClean="0"/>
              <a:t>D block occupies 1 less row.</a:t>
            </a:r>
          </a:p>
          <a:p>
            <a:r>
              <a:rPr lang="en-US" sz="4800" dirty="0" smtClean="0"/>
              <a:t>F block occupies 2 less rows.</a:t>
            </a:r>
          </a:p>
          <a:p>
            <a:r>
              <a:rPr lang="en-US" sz="4800" dirty="0" smtClean="0"/>
              <a:t>Explain…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907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Electron Configuration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Aufbau</a:t>
            </a:r>
            <a:r>
              <a:rPr lang="en-US" sz="4800" dirty="0" smtClean="0"/>
              <a:t> Principle:</a:t>
            </a:r>
          </a:p>
          <a:p>
            <a:r>
              <a:rPr lang="en-US" sz="4800" dirty="0" smtClean="0"/>
              <a:t>Order of e- </a:t>
            </a:r>
            <a:r>
              <a:rPr lang="en-US" sz="4800" dirty="0" err="1" smtClean="0"/>
              <a:t>confinguration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888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Write the e- Configuration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</a:t>
            </a:r>
          </a:p>
          <a:p>
            <a:endParaRPr lang="en-US" sz="4800" dirty="0"/>
          </a:p>
          <a:p>
            <a:r>
              <a:rPr lang="en-US" sz="4800" dirty="0" smtClean="0"/>
              <a:t>With Noble Gas Short Cut:</a:t>
            </a:r>
          </a:p>
          <a:p>
            <a:r>
              <a:rPr lang="en-US" sz="4800" dirty="0" err="1" smtClean="0"/>
              <a:t>Pd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6422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507</Words>
  <Application>Microsoft Office PowerPoint</Application>
  <PresentationFormat>Widescreen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Do Now</vt:lpstr>
      <vt:lpstr>Review Day</vt:lpstr>
      <vt:lpstr>Key Concepts</vt:lpstr>
      <vt:lpstr>Key Concepts</vt:lpstr>
      <vt:lpstr>Key Concepts</vt:lpstr>
      <vt:lpstr>Orbitals</vt:lpstr>
      <vt:lpstr>Energy Levels</vt:lpstr>
      <vt:lpstr>Electron Configuration</vt:lpstr>
      <vt:lpstr>Write the e- Configuration</vt:lpstr>
      <vt:lpstr>Valance Electrons</vt:lpstr>
      <vt:lpstr>Orbital Notation</vt:lpstr>
      <vt:lpstr>What’s Wrong? Pauli, Hund or Both?</vt:lpstr>
      <vt:lpstr>C=λv   and    E=hv</vt:lpstr>
      <vt:lpstr>Tips</vt:lpstr>
      <vt:lpstr>The energy of a wave is 2x10^(-22)j.  What is the frequency of the wave?</vt:lpstr>
      <vt:lpstr>The wavelength of a wave is 3x10^(-6).  What is it’s energy?</vt:lpstr>
      <vt:lpstr>Bohr Model</vt:lpstr>
      <vt:lpstr>Schrödinger </vt:lpstr>
      <vt:lpstr>Trends</vt:lpstr>
      <vt:lpstr>Front Board</vt:lpstr>
      <vt:lpstr>Atomic Radius</vt:lpstr>
      <vt:lpstr>Ionization Energy</vt:lpstr>
      <vt:lpstr>Electronegativity</vt:lpstr>
      <vt:lpstr>Density</vt:lpstr>
      <vt:lpstr>Melting/Boiling Point</vt:lpstr>
      <vt:lpstr>Metals, Non-Metals &amp; Metalloids</vt:lpstr>
      <vt:lpstr>Groups of the PTE</vt:lpstr>
      <vt:lpstr>Ions</vt:lpstr>
      <vt:lpstr>Identify the Ion’s Charge</vt:lpstr>
      <vt:lpstr>Questions I didn’t address???</vt:lpstr>
      <vt:lpstr>A wave has an energy of 3.7x10^(-18)m.  Where is it on the electromagnetic spectrum?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BREISH, BENJAMIN R</dc:creator>
  <cp:lastModifiedBy>BREISH, BENJAMIN R</cp:lastModifiedBy>
  <cp:revision>11</cp:revision>
  <dcterms:created xsi:type="dcterms:W3CDTF">2014-10-01T21:57:50Z</dcterms:created>
  <dcterms:modified xsi:type="dcterms:W3CDTF">2014-10-01T23:24:41Z</dcterms:modified>
</cp:coreProperties>
</file>